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5" r:id="rId10"/>
    <p:sldId id="266" r:id="rId11"/>
    <p:sldId id="271" r:id="rId12"/>
    <p:sldId id="270" r:id="rId13"/>
    <p:sldId id="269" r:id="rId14"/>
    <p:sldId id="268" r:id="rId15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74"/>
    <a:srgbClr val="DCA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34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4-24T14:03:49.324"/>
    </inkml:context>
    <inkml:brush xml:id="br0">
      <inkml:brushProperty name="width" value="0.2" units="cm"/>
      <inkml:brushProperty name="height" value="0.4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32,'6'0,"0"-1,0 0,0-1,0 0,8-3,20-5,33 4,0 2,78 6,-31 0,127-2,-218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7939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005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492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3659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321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3619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623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9610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906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9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250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FCF70-E52D-44D7-AEA9-78CF05A318AF}" type="datetimeFigureOut">
              <a:rPr lang="nl-BE" smtClean="0"/>
              <a:t>5/05/2023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4B209-0CBD-46F4-9376-76A742EF5C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75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benvanderaerschot@Putte.be" TargetMode="External"/><Relationship Id="rId2" Type="http://schemas.openxmlformats.org/officeDocument/2006/relationships/hyperlink" Target="mailto:Secretariaat@putte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nn.olbrechts@putte.b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67744" y="1772816"/>
            <a:ext cx="6419056" cy="2952328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rgbClr val="003974"/>
                </a:solidFill>
              </a:rPr>
              <a:t>Evenement organiseren</a:t>
            </a:r>
            <a:br>
              <a:rPr lang="nl-BE" dirty="0">
                <a:solidFill>
                  <a:srgbClr val="003974"/>
                </a:solidFill>
              </a:rPr>
            </a:br>
            <a:r>
              <a:rPr lang="nl-BE" dirty="0">
                <a:solidFill>
                  <a:srgbClr val="003974"/>
                </a:solidFill>
              </a:rPr>
              <a:t>in Putte</a:t>
            </a:r>
          </a:p>
        </p:txBody>
      </p:sp>
    </p:spTree>
    <p:extLst>
      <p:ext uri="{BB962C8B-B14F-4D97-AF65-F5344CB8AC3E}">
        <p14:creationId xmlns:p14="http://schemas.microsoft.com/office/powerpoint/2010/main" val="3513955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Overzicht formulieren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400" dirty="0"/>
              <a:t>Op de website is een rubriek aangemaakt: Evenementen</a:t>
            </a:r>
            <a:br>
              <a:rPr lang="nl-BE" sz="2400" dirty="0"/>
            </a:br>
            <a:r>
              <a:rPr lang="nl-BE" sz="2400" dirty="0"/>
              <a:t>Hierin zijn volgende documenten opgenomen:</a:t>
            </a:r>
          </a:p>
          <a:p>
            <a:r>
              <a:rPr lang="nl-BE" sz="2400" dirty="0"/>
              <a:t>Voetbal: protocolakkoord</a:t>
            </a:r>
          </a:p>
          <a:p>
            <a:r>
              <a:rPr lang="nl-BE" sz="2400" dirty="0"/>
              <a:t>Wielerwedstrijd: Aanvraag vergunning</a:t>
            </a:r>
          </a:p>
          <a:p>
            <a:r>
              <a:rPr lang="nl-BE" sz="2400" dirty="0"/>
              <a:t>Event: Aanvraagformulier Cat. II (webformulier)</a:t>
            </a:r>
          </a:p>
          <a:p>
            <a:r>
              <a:rPr lang="nl-BE" sz="2400" dirty="0"/>
              <a:t>Event: Meldingsformulier Cat. I (webformulier)</a:t>
            </a:r>
          </a:p>
          <a:p>
            <a:r>
              <a:rPr lang="nl-BE" sz="2400" dirty="0"/>
              <a:t>Event: PRIMA-advies</a:t>
            </a:r>
          </a:p>
          <a:p>
            <a:r>
              <a:rPr lang="nl-BE" sz="2400" dirty="0"/>
              <a:t>Event: Aanvraag toestemming beveiliging door vrijwilligers</a:t>
            </a:r>
          </a:p>
          <a:p>
            <a:r>
              <a:rPr lang="nl-BE" sz="2400" dirty="0"/>
              <a:t>Zaal: overzichtsdocument</a:t>
            </a:r>
          </a:p>
          <a:p>
            <a:pPr marL="0" indent="0">
              <a:buNone/>
            </a:pPr>
            <a:endParaRPr lang="nl-BE" sz="2000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9199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 fontScale="90000"/>
          </a:bodyPr>
          <a:lstStyle/>
          <a:p>
            <a:r>
              <a:rPr lang="nl-BE" dirty="0">
                <a:solidFill>
                  <a:srgbClr val="003974"/>
                </a:solidFill>
              </a:rPr>
              <a:t>Aandachtspunten veiligheid</a:t>
            </a:r>
            <a:br>
              <a:rPr lang="nl-BE" dirty="0">
                <a:solidFill>
                  <a:srgbClr val="003974"/>
                </a:solidFill>
              </a:rPr>
            </a:br>
            <a:r>
              <a:rPr lang="nl-BE" dirty="0">
                <a:solidFill>
                  <a:srgbClr val="003974"/>
                </a:solidFill>
              </a:rPr>
              <a:t>duidelijk (inplantings-)plan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525963"/>
          </a:xfrm>
        </p:spPr>
        <p:txBody>
          <a:bodyPr>
            <a:normAutofit/>
          </a:bodyPr>
          <a:lstStyle/>
          <a:p>
            <a:r>
              <a:rPr lang="nl-BE" sz="2400" dirty="0"/>
              <a:t>Indien er specifieke zaken zijn i.v.m. veiligheid geeft dit dan mee in extra info (bijv. specifieke doelgroep) </a:t>
            </a:r>
          </a:p>
          <a:p>
            <a:r>
              <a:rPr lang="nl-BE" sz="2400" dirty="0"/>
              <a:t>Voeg een duidelijk (inplantings-)plan toe met alle elementen.</a:t>
            </a:r>
          </a:p>
          <a:p>
            <a:pPr lvl="1"/>
            <a:r>
              <a:rPr lang="nl-BE" sz="2400" dirty="0"/>
              <a:t>Op schaal</a:t>
            </a:r>
          </a:p>
          <a:p>
            <a:pPr lvl="1"/>
            <a:r>
              <a:rPr lang="nl-BE" sz="2400" dirty="0"/>
              <a:t>Aanduiding van nooduitgangen</a:t>
            </a:r>
          </a:p>
          <a:p>
            <a:pPr lvl="1"/>
            <a:r>
              <a:rPr lang="nl-BE" sz="2400" dirty="0"/>
              <a:t>Aanduiding van plaatsen waar brandblussers hangen</a:t>
            </a:r>
          </a:p>
        </p:txBody>
      </p:sp>
    </p:spTree>
    <p:extLst>
      <p:ext uri="{BB962C8B-B14F-4D97-AF65-F5344CB8AC3E}">
        <p14:creationId xmlns:p14="http://schemas.microsoft.com/office/powerpoint/2010/main" val="1895539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/>
              <a:t>Geluid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525963"/>
          </a:xfrm>
        </p:spPr>
        <p:txBody>
          <a:bodyPr/>
          <a:lstStyle/>
          <a:p>
            <a:r>
              <a:rPr lang="nl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 85dB = dit geluidsniveau vind je in een praatcafé of restaurant, waar de muziek louter als achtergrond dient. </a:t>
            </a:r>
          </a:p>
          <a:p>
            <a:r>
              <a:rPr lang="nl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 95dB  = Afwijking geluidsnorm, je hebt een toelating nodig van het college van burgemeester en schepenen en bent verplicht een aantal extra maatregelen te treffen</a:t>
            </a:r>
          </a:p>
          <a:p>
            <a:r>
              <a:rPr lang="nl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gemeentebestuur hanteert op vlak van geluidsnormen de voorwaarden van </a:t>
            </a:r>
            <a:r>
              <a:rPr lang="nl-B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Vlarem</a:t>
            </a:r>
            <a:r>
              <a:rPr lang="nl-B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nl-BE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 privéfeesten thuis worden er geen toestemmingen gegeven.</a:t>
            </a:r>
            <a:endParaRPr lang="nl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16930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0871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dirty="0">
                <a:solidFill>
                  <a:srgbClr val="003974"/>
                </a:solidFill>
              </a:rPr>
              <a:t>Meer info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39752" y="1395476"/>
            <a:ext cx="6264696" cy="452596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nl-BE" sz="2400" dirty="0"/>
              <a:t>Wanneer je een melding of aanvraagformulier hebt geplaatst, ontvang je een automatische ontvangstmelding</a:t>
            </a:r>
          </a:p>
          <a:p>
            <a:pPr>
              <a:lnSpc>
                <a:spcPct val="90000"/>
              </a:lnSpc>
            </a:pPr>
            <a:r>
              <a:rPr lang="nl-BE" sz="2400" dirty="0"/>
              <a:t>Wanneer je je vergunning ontvangt, vind je in het begeleidend schrijven nog extra contactgegevens</a:t>
            </a:r>
          </a:p>
          <a:p>
            <a:pPr>
              <a:lnSpc>
                <a:spcPct val="90000"/>
              </a:lnSpc>
            </a:pPr>
            <a:r>
              <a:rPr lang="nl-BE" sz="2400" dirty="0"/>
              <a:t>Onder de rubriek ‘Evenementen’ vind je:</a:t>
            </a:r>
          </a:p>
          <a:p>
            <a:pPr lvl="1">
              <a:lnSpc>
                <a:spcPct val="90000"/>
              </a:lnSpc>
            </a:pPr>
            <a:r>
              <a:rPr lang="nl-BE" dirty="0"/>
              <a:t>Schema ‘evenementen’</a:t>
            </a:r>
          </a:p>
          <a:p>
            <a:pPr lvl="1">
              <a:lnSpc>
                <a:spcPct val="90000"/>
              </a:lnSpc>
            </a:pPr>
            <a:r>
              <a:rPr lang="nl-BE" dirty="0"/>
              <a:t>Extra info voor het invullen van het aanvraagformulier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37985EAD-7A9C-5FB7-304D-CE50BED7ED4D}"/>
              </a:ext>
            </a:extLst>
          </p:cNvPr>
          <p:cNvSpPr txBox="1"/>
          <p:nvPr/>
        </p:nvSpPr>
        <p:spPr>
          <a:xfrm>
            <a:off x="2051720" y="2924944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</a:pP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479080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Nog 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b="1" dirty="0">
                <a:solidFill>
                  <a:srgbClr val="003974"/>
                </a:solidFill>
              </a:rPr>
              <a:t>Secretariaat</a:t>
            </a:r>
            <a:br>
              <a:rPr lang="nl-BE" sz="3100" dirty="0"/>
            </a:br>
            <a:r>
              <a:rPr lang="nl-BE" sz="3100" dirty="0"/>
              <a:t>Daniëlle Eskens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>
                <a:hlinkClick r:id="rId2"/>
              </a:rPr>
              <a:t>Secretariaat@putte.be</a:t>
            </a:r>
            <a:endParaRPr lang="nl-BE" sz="3100" dirty="0"/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/>
              <a:t>015 76 78 86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endParaRPr lang="nl-BE" sz="3100" b="1" dirty="0">
              <a:solidFill>
                <a:srgbClr val="003974"/>
              </a:solidFill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b="1" dirty="0">
                <a:solidFill>
                  <a:srgbClr val="003974"/>
                </a:solidFill>
              </a:rPr>
              <a:t>Afdelingshoofd Vrije Tijd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/>
              <a:t>Ben Van der </a:t>
            </a:r>
            <a:r>
              <a:rPr lang="nl-BE" sz="3100" dirty="0" err="1"/>
              <a:t>Aerschot</a:t>
            </a:r>
            <a:endParaRPr lang="nl-BE" sz="3100" dirty="0"/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>
                <a:hlinkClick r:id="rId3"/>
              </a:rPr>
              <a:t>vrijetijd@putte.be</a:t>
            </a:r>
            <a:endParaRPr lang="nl-BE" sz="3100" dirty="0"/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/>
              <a:t>015 76 78 87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endParaRPr lang="nl-BE" sz="3100" b="1" dirty="0">
              <a:solidFill>
                <a:srgbClr val="003974"/>
              </a:solidFill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b="1" dirty="0">
                <a:solidFill>
                  <a:srgbClr val="003974"/>
                </a:solidFill>
              </a:rPr>
              <a:t>Lokaal aanspreekpunt </a:t>
            </a:r>
            <a:r>
              <a:rPr lang="nl-BE" sz="3100" b="1" dirty="0" err="1">
                <a:solidFill>
                  <a:srgbClr val="003974"/>
                </a:solidFill>
              </a:rPr>
              <a:t>noodplanning</a:t>
            </a:r>
            <a:endParaRPr lang="nl-BE" sz="3100" b="1" dirty="0">
              <a:solidFill>
                <a:srgbClr val="003974"/>
              </a:solidFill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/>
              <a:t>Ann Olbrechts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>
                <a:hlinkClick r:id="rId4"/>
              </a:rPr>
              <a:t>ann.olbrechts@putte.be</a:t>
            </a:r>
            <a:endParaRPr lang="nl-BE" sz="3100" dirty="0"/>
          </a:p>
          <a:p>
            <a:pPr marL="0" indent="0">
              <a:lnSpc>
                <a:spcPct val="90000"/>
              </a:lnSpc>
              <a:spcBef>
                <a:spcPct val="20000"/>
              </a:spcBef>
              <a:buNone/>
            </a:pPr>
            <a:r>
              <a:rPr lang="nl-BE" sz="3100" dirty="0"/>
              <a:t>015 25 83 76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0500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Inhoud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67744" y="1600200"/>
            <a:ext cx="6419056" cy="4853136"/>
          </a:xfrm>
        </p:spPr>
        <p:txBody>
          <a:bodyPr>
            <a:normAutofit fontScale="92500" lnSpcReduction="10000"/>
          </a:bodyPr>
          <a:lstStyle/>
          <a:p>
            <a:r>
              <a:rPr lang="nl-BE" dirty="0">
                <a:solidFill>
                  <a:srgbClr val="DCAF27"/>
                </a:solidFill>
              </a:rPr>
              <a:t>Wanneer en hoe aanvragen</a:t>
            </a:r>
          </a:p>
          <a:p>
            <a:pPr lvl="1"/>
            <a:r>
              <a:rPr lang="nl-BE" dirty="0">
                <a:solidFill>
                  <a:srgbClr val="DCAF27"/>
                </a:solidFill>
              </a:rPr>
              <a:t>Privé</a:t>
            </a:r>
          </a:p>
          <a:p>
            <a:pPr lvl="1"/>
            <a:r>
              <a:rPr lang="nl-BE" dirty="0">
                <a:solidFill>
                  <a:srgbClr val="DCAF27"/>
                </a:solidFill>
              </a:rPr>
              <a:t>Voetbalwedstrijd</a:t>
            </a:r>
          </a:p>
          <a:p>
            <a:pPr lvl="1"/>
            <a:r>
              <a:rPr lang="nl-BE" dirty="0">
                <a:solidFill>
                  <a:srgbClr val="DCAF27"/>
                </a:solidFill>
              </a:rPr>
              <a:t>Wielerwedstrijd</a:t>
            </a:r>
          </a:p>
          <a:p>
            <a:pPr lvl="1"/>
            <a:r>
              <a:rPr lang="nl-BE" dirty="0">
                <a:solidFill>
                  <a:srgbClr val="DCAF27"/>
                </a:solidFill>
              </a:rPr>
              <a:t>Event</a:t>
            </a:r>
          </a:p>
          <a:p>
            <a:r>
              <a:rPr lang="nl-BE" dirty="0">
                <a:solidFill>
                  <a:srgbClr val="DCAF27"/>
                </a:solidFill>
              </a:rPr>
              <a:t>Overzicht formulieren</a:t>
            </a:r>
          </a:p>
          <a:p>
            <a:r>
              <a:rPr lang="nl-BE" dirty="0">
                <a:solidFill>
                  <a:srgbClr val="DCAF27"/>
                </a:solidFill>
              </a:rPr>
              <a:t>Aandachtspunten veiligheid, duidelijk plan</a:t>
            </a:r>
          </a:p>
          <a:p>
            <a:r>
              <a:rPr lang="nl-BE" dirty="0">
                <a:solidFill>
                  <a:srgbClr val="DCAF27"/>
                </a:solidFill>
              </a:rPr>
              <a:t>Geluid</a:t>
            </a:r>
          </a:p>
          <a:p>
            <a:r>
              <a:rPr lang="nl-BE" dirty="0">
                <a:solidFill>
                  <a:srgbClr val="DCAF27"/>
                </a:solidFill>
              </a:rPr>
              <a:t>Meer info</a:t>
            </a:r>
          </a:p>
          <a:p>
            <a:pPr marL="0" indent="0">
              <a:buNone/>
            </a:pPr>
            <a:endParaRPr lang="nl-BE" dirty="0">
              <a:solidFill>
                <a:srgbClr val="DCAF27"/>
              </a:solidFill>
            </a:endParaRPr>
          </a:p>
          <a:p>
            <a:pPr marL="0" indent="0">
              <a:buNone/>
            </a:pPr>
            <a:endParaRPr lang="nl-BE" dirty="0">
              <a:solidFill>
                <a:srgbClr val="DCAF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6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FF53ADA-3668-E665-C8BD-75EF9CE38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500B9B43-C605-F2DE-2ABA-8E68B13C5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43" y="332656"/>
            <a:ext cx="8845513" cy="619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1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Privé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7744" y="1600200"/>
            <a:ext cx="6419056" cy="4525963"/>
          </a:xfrm>
        </p:spPr>
        <p:txBody>
          <a:bodyPr/>
          <a:lstStyle/>
          <a:p>
            <a:pPr marL="0" indent="0">
              <a:buNone/>
            </a:pPr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Privé-evenement is een evenement waar</a:t>
            </a:r>
          </a:p>
          <a:p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enkel personen aanwezig kunnen zijn die een persoonlijke uitnodiging hebben ontvangen</a:t>
            </a:r>
          </a:p>
          <a:p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een privéterrein. </a:t>
            </a:r>
          </a:p>
          <a:p>
            <a:pPr marL="0" indent="0">
              <a:buNone/>
            </a:pPr>
            <a:r>
              <a:rPr lang="nl-BE" sz="24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Volg de regels van het politiereglement</a:t>
            </a:r>
            <a:endParaRPr lang="nl-BE" sz="2400" dirty="0">
              <a:solidFill>
                <a:srgbClr val="00B050"/>
              </a:solidFill>
            </a:endParaRPr>
          </a:p>
          <a:p>
            <a:endParaRPr lang="nl-BE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BE" sz="20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deze context bedoelen we dus niet een privé-feest in een zaal. Het is de verantwoordelijkheid van de zaaluitbater dat de gangbare regels gevolgd worden</a:t>
            </a:r>
            <a:endParaRPr lang="nl-BE" sz="2000" i="1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92A1237-972A-84D0-DE94-67CC8AA52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315" y="3934373"/>
            <a:ext cx="2072035" cy="1672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971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Voetbalwedstrijd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9831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voetbalwedstrijd tegen een ploeg van 1A-1B – 1e Nationale</a:t>
            </a:r>
            <a:r>
              <a:rPr lang="nl-B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l-BE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sz="18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BE" sz="24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Maak, samen met de tegenstander, een </a:t>
            </a:r>
            <a:r>
              <a:rPr lang="nl-BE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protocolakkoord 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op. Bezorg dit document 3 maand vooraf aan het secretariaat.</a:t>
            </a:r>
          </a:p>
          <a:p>
            <a:endParaRPr lang="nl-BE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BE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document wordt overgemaakt aan de veiligheidsdiensten en de </a:t>
            </a:r>
            <a:r>
              <a:rPr lang="nl-BE" sz="200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voetbalcel</a:t>
            </a:r>
            <a:r>
              <a:rPr lang="nl-BE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 controle.</a:t>
            </a:r>
            <a:br>
              <a:rPr lang="nl-BE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BE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Indien noodzakelijk wordt er ook een veiligheidsoverleg georganiseerd.</a:t>
            </a:r>
          </a:p>
          <a:p>
            <a:pPr marL="0" indent="0">
              <a:buNone/>
            </a:pPr>
            <a:endParaRPr lang="nl-BE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BE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op: </a:t>
            </a:r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organiseer je nog een nevenactiviteit? </a:t>
            </a:r>
            <a:r>
              <a:rPr lang="nl-B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Controleer de rubriek Event</a:t>
            </a:r>
            <a:endParaRPr lang="nl-BE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0F1DCBD-D2A2-532B-A92D-C6B4B6446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3573016"/>
            <a:ext cx="1867062" cy="210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6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Wielerwedstrijd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417638"/>
            <a:ext cx="6563072" cy="5107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Stuur het </a:t>
            </a:r>
            <a:r>
              <a:rPr lang="nl-BE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aanvraagformulier wielerwedstrijd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 de </a:t>
            </a:r>
            <a:r>
              <a:rPr lang="nl-BE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 wielerwedstrijd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BE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weken </a:t>
            </a: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vooraf door naar het secretariaat.</a:t>
            </a:r>
            <a:b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BE" sz="24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!!!Wanneer het gaat over een rit in lijn door verschillende gemeenten moet dit ingediend worden bij de verschillende besturen (van de gemeenten die je passeert) en de federale politie!!!</a:t>
            </a:r>
          </a:p>
          <a:p>
            <a:pPr marL="0" indent="0">
              <a:buNone/>
            </a:pPr>
            <a:r>
              <a:rPr lang="nl-BE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Weken voor de wedstrijd ontvang je de toestemming, het tijdelijk verkeersreglement en het PRIMA-advies.</a:t>
            </a:r>
            <a:br>
              <a:rPr lang="nl-BE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BE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Wanneer het gaat over een rit in lijn moet er verplicht nog een coördinatievergadering georganiseerd worden met alle betrokken partijen</a:t>
            </a:r>
            <a:r>
              <a:rPr lang="nl-BE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nl-BE" sz="2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op: </a:t>
            </a:r>
            <a:r>
              <a:rPr lang="nl-BE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organiseer je nog een nevenactiviteit? </a:t>
            </a:r>
            <a:r>
              <a:rPr lang="nl-BE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Controleer de rubriek Event</a:t>
            </a:r>
            <a:endParaRPr lang="nl-BE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16FE6222-E904-2AEB-C997-212D97C7E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65104"/>
            <a:ext cx="1394581" cy="1265030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B66B736B-A39F-CF6E-D247-D6D7FD0D4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575" y="3501008"/>
            <a:ext cx="1638442" cy="102878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t 7">
                <a:extLst>
                  <a:ext uri="{FF2B5EF4-FFF2-40B4-BE49-F238E27FC236}">
                    <a16:creationId xmlns:a16="http://schemas.microsoft.com/office/drawing/2014/main" id="{7E7DA304-AE44-FEF9-2BF3-4B5193897D6C}"/>
                  </a:ext>
                </a:extLst>
              </p14:cNvPr>
              <p14:cNvContentPartPr/>
              <p14:nvPr/>
            </p14:nvContentPartPr>
            <p14:xfrm>
              <a:off x="1042010" y="3990108"/>
              <a:ext cx="264960" cy="11520"/>
            </p14:xfrm>
          </p:contentPart>
        </mc:Choice>
        <mc:Fallback xmlns="">
          <p:pic>
            <p:nvPicPr>
              <p:cNvPr id="8" name="Inkt 7">
                <a:extLst>
                  <a:ext uri="{FF2B5EF4-FFF2-40B4-BE49-F238E27FC236}">
                    <a16:creationId xmlns:a16="http://schemas.microsoft.com/office/drawing/2014/main" id="{7E7DA304-AE44-FEF9-2BF3-4B5193897D6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6370" y="3918468"/>
                <a:ext cx="336600" cy="15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6989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Event &lt;100 personen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è"/>
            </a:pPr>
            <a:r>
              <a:rPr lang="nl-BE" sz="2400" dirty="0">
                <a:solidFill>
                  <a:srgbClr val="00B050"/>
                </a:solidFill>
                <a:sym typeface="Wingdings" panose="05000000000000000000" pitchFamily="2" charset="2"/>
              </a:rPr>
              <a:t>je moet geen extra stappen ondernemen (politiereglement is geldig)</a:t>
            </a:r>
          </a:p>
          <a:p>
            <a:pPr marL="0" indent="0">
              <a:buNone/>
            </a:pPr>
            <a:endParaRPr lang="nl-BE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BE" sz="2000" dirty="0">
                <a:solidFill>
                  <a:srgbClr val="C00000"/>
                </a:solidFill>
                <a:sym typeface="Wingdings" panose="05000000000000000000" pitchFamily="2" charset="2"/>
              </a:rPr>
              <a:t>Let op: </a:t>
            </a:r>
            <a:r>
              <a:rPr lang="nl-BE" sz="2000" dirty="0">
                <a:sym typeface="Wingdings" panose="05000000000000000000" pitchFamily="2" charset="2"/>
              </a:rPr>
              <a:t>je event mag </a:t>
            </a:r>
            <a:r>
              <a:rPr lang="nl-BE" sz="2000" b="1" dirty="0">
                <a:sym typeface="Wingdings" panose="05000000000000000000" pitchFamily="2" charset="2"/>
              </a:rPr>
              <a:t>geen</a:t>
            </a:r>
            <a:r>
              <a:rPr lang="nl-BE" sz="2000" dirty="0">
                <a:sym typeface="Wingdings" panose="05000000000000000000" pitchFamily="2" charset="2"/>
              </a:rPr>
              <a:t> van volgende kenmerken hebben: versterkte muziek tot 95 </a:t>
            </a:r>
            <a:r>
              <a:rPr lang="nl-BE" sz="2000" dirty="0" err="1">
                <a:sym typeface="Wingdings" panose="05000000000000000000" pitchFamily="2" charset="2"/>
              </a:rPr>
              <a:t>db</a:t>
            </a:r>
            <a:r>
              <a:rPr lang="nl-BE" sz="2000" dirty="0">
                <a:sym typeface="Wingdings" panose="05000000000000000000" pitchFamily="2" charset="2"/>
              </a:rPr>
              <a:t>; </a:t>
            </a:r>
            <a:r>
              <a:rPr lang="nl-BE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vuurwerk; sterke drank; meerdaags; studentendoop/commerciële activiteit/filmopnamen/betoging; afzetten openbare weg of domein; oneigenlijk gebruik van een inrichting; vraag tot inzet enkel vrijwilligers voor bewaking.</a:t>
            </a:r>
          </a:p>
          <a:p>
            <a:pPr marL="0" indent="0">
              <a:buNone/>
            </a:pPr>
            <a:r>
              <a:rPr lang="nl-BE" sz="2000" dirty="0">
                <a:sym typeface="Wingdings" panose="05000000000000000000" pitchFamily="2" charset="2"/>
              </a:rPr>
              <a:t> Vul aanvraagformulier CAT II in</a:t>
            </a:r>
            <a:endParaRPr lang="nl-BE" sz="2000" dirty="0"/>
          </a:p>
          <a:p>
            <a:pPr marL="0" indent="0">
              <a:buNone/>
            </a:pPr>
            <a:endParaRPr lang="nl-BE" sz="20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sz="2000" dirty="0">
              <a:solidFill>
                <a:srgbClr val="000000"/>
              </a:solidFill>
              <a:effectLst/>
              <a:highlight>
                <a:srgbClr val="FFFF00"/>
              </a:highligh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B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0832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52833-94D2-519F-CC8A-2397CE8B2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>
            <a:normAutofit fontScale="90000"/>
          </a:bodyPr>
          <a:lstStyle/>
          <a:p>
            <a:r>
              <a:rPr lang="nl-BE" dirty="0">
                <a:solidFill>
                  <a:srgbClr val="003974"/>
                </a:solidFill>
              </a:rPr>
              <a:t>Event categorie I</a:t>
            </a:r>
            <a:br>
              <a:rPr lang="nl-BE" dirty="0">
                <a:solidFill>
                  <a:srgbClr val="003974"/>
                </a:solidFill>
              </a:rPr>
            </a:br>
            <a:r>
              <a:rPr lang="nl-BE" dirty="0">
                <a:solidFill>
                  <a:srgbClr val="003974"/>
                </a:solidFill>
              </a:rPr>
              <a:t>&gt;100 en &lt;500 personen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641D48-C1B6-8F0C-DAB8-C2973A5DE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sz="2400" dirty="0">
                <a:solidFill>
                  <a:srgbClr val="00B050"/>
                </a:solidFill>
                <a:sym typeface="Wingdings" panose="05000000000000000000" pitchFamily="2" charset="2"/>
              </a:rPr>
              <a:t> </a:t>
            </a:r>
            <a:r>
              <a:rPr lang="nl-BE" sz="2400" dirty="0">
                <a:solidFill>
                  <a:srgbClr val="00B050"/>
                </a:solidFill>
              </a:rPr>
              <a:t>Je meldt je event aan het secretariaat</a:t>
            </a:r>
            <a:br>
              <a:rPr lang="nl-BE" dirty="0"/>
            </a:br>
            <a:endParaRPr lang="nl-BE" dirty="0"/>
          </a:p>
          <a:p>
            <a:pPr marL="0" indent="0">
              <a:buNone/>
            </a:pPr>
            <a:r>
              <a:rPr lang="nl-BE" sz="2000" dirty="0">
                <a:solidFill>
                  <a:srgbClr val="C00000"/>
                </a:solidFill>
                <a:sym typeface="Wingdings" panose="05000000000000000000" pitchFamily="2" charset="2"/>
              </a:rPr>
              <a:t>Let op: </a:t>
            </a:r>
            <a:r>
              <a:rPr lang="nl-BE" sz="2000" dirty="0">
                <a:sym typeface="Wingdings" panose="05000000000000000000" pitchFamily="2" charset="2"/>
              </a:rPr>
              <a:t>je event mag </a:t>
            </a:r>
            <a:r>
              <a:rPr lang="nl-BE" sz="2000" b="1" dirty="0">
                <a:sym typeface="Wingdings" panose="05000000000000000000" pitchFamily="2" charset="2"/>
              </a:rPr>
              <a:t>geen</a:t>
            </a:r>
            <a:r>
              <a:rPr lang="nl-BE" sz="2000" dirty="0">
                <a:sym typeface="Wingdings" panose="05000000000000000000" pitchFamily="2" charset="2"/>
              </a:rPr>
              <a:t> van volgende kenmerken hebben: versterkte muziek tot 95 </a:t>
            </a:r>
            <a:r>
              <a:rPr lang="nl-BE" sz="2000" dirty="0" err="1">
                <a:sym typeface="Wingdings" panose="05000000000000000000" pitchFamily="2" charset="2"/>
              </a:rPr>
              <a:t>db</a:t>
            </a:r>
            <a:r>
              <a:rPr lang="nl-BE" sz="2000" dirty="0">
                <a:sym typeface="Wingdings" panose="05000000000000000000" pitchFamily="2" charset="2"/>
              </a:rPr>
              <a:t>; </a:t>
            </a:r>
            <a:r>
              <a:rPr lang="nl-BE" sz="2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vuurwerk; sterke drank; meerdaags; studentendoop/commerciële activiteit/filmopnamen/betoging; afzetten openbare weg of domein; oneigenlijk gebruik van een inrichting; vraag tot inzet enkel vrijwilligers voor bewaking.</a:t>
            </a:r>
          </a:p>
          <a:p>
            <a:pPr marL="0" indent="0">
              <a:buNone/>
            </a:pPr>
            <a:r>
              <a:rPr lang="nl-BE" sz="2000" dirty="0">
                <a:sym typeface="Wingdings" panose="05000000000000000000" pitchFamily="2" charset="2"/>
              </a:rPr>
              <a:t> Vul aanvraagformulier CAT II in</a:t>
            </a: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4138960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5659FC-1BAA-2BC7-9CB0-16CF42879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274638"/>
            <a:ext cx="6491064" cy="1143000"/>
          </a:xfrm>
        </p:spPr>
        <p:txBody>
          <a:bodyPr/>
          <a:lstStyle/>
          <a:p>
            <a:r>
              <a:rPr lang="nl-BE" dirty="0">
                <a:solidFill>
                  <a:srgbClr val="003974"/>
                </a:solidFill>
              </a:rPr>
              <a:t>Event categorie II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F645B-F2BC-9A80-A243-3E9B9C9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98316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è"/>
            </a:pPr>
            <a:r>
              <a:rPr lang="nl-BE" sz="2400" dirty="0">
                <a:solidFill>
                  <a:srgbClr val="00B050"/>
                </a:solidFill>
              </a:rPr>
              <a:t>Vul het aanvraagformulier evenementen in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nl-BE" sz="2400" dirty="0">
                <a:solidFill>
                  <a:srgbClr val="00B050"/>
                </a:solidFill>
              </a:rPr>
              <a:t> Bezorg dit formulier ten laatste 3 maand voor het event/activiteit aan het secretariaat</a:t>
            </a:r>
          </a:p>
          <a:p>
            <a:pPr marL="0" indent="0">
              <a:buNone/>
            </a:pPr>
            <a:endParaRPr lang="nl-BE" sz="2000" dirty="0"/>
          </a:p>
          <a:p>
            <a:pPr marL="0" indent="0">
              <a:buNone/>
            </a:pPr>
            <a:r>
              <a:rPr lang="nl-BE" sz="2000" dirty="0"/>
              <a:t>Na het doorlopen van het proces (adviezen verschillende diensten en externe partners) ontvang je de noodzakelijke vergunningen. Indien noodzakelijk wordt er ook vooraf nog een veiligheidscel voorzien</a:t>
            </a:r>
          </a:p>
          <a:p>
            <a:pPr marL="0" indent="0">
              <a:buNone/>
            </a:pPr>
            <a:endParaRPr lang="nl-BE" sz="2000" dirty="0"/>
          </a:p>
          <a:p>
            <a:pPr marL="0" indent="0">
              <a:buNone/>
            </a:pPr>
            <a:r>
              <a:rPr lang="nl-BE" sz="2000" dirty="0">
                <a:solidFill>
                  <a:srgbClr val="C00000"/>
                </a:solidFill>
              </a:rPr>
              <a:t>Let op: </a:t>
            </a:r>
            <a:r>
              <a:rPr lang="nl-BE" sz="2000" dirty="0"/>
              <a:t>Verwacht</a:t>
            </a:r>
            <a:r>
              <a:rPr lang="nl-BE" sz="2000" dirty="0">
                <a:solidFill>
                  <a:srgbClr val="C00000"/>
                </a:solidFill>
              </a:rPr>
              <a:t> </a:t>
            </a:r>
            <a:r>
              <a:rPr lang="nl-BE" sz="2000" dirty="0"/>
              <a:t>je tijdens je evenement op een bepaald moment meer dan 1500 bezoekers is een PRIMA-advies noodzakelijk. Ook dit moet vooraf aangevraagd worden</a:t>
            </a:r>
          </a:p>
          <a:p>
            <a:pPr marL="0" indent="0">
              <a:buNone/>
            </a:pPr>
            <a:r>
              <a:rPr lang="nl-BE" sz="2000" dirty="0">
                <a:solidFill>
                  <a:srgbClr val="C00000"/>
                </a:solidFill>
              </a:rPr>
              <a:t>Let op: </a:t>
            </a:r>
            <a:r>
              <a:rPr lang="nl-BE" sz="2000" dirty="0"/>
              <a:t>het aanvragen van een evenement staat los van aanvragen materiaal (uitleendienst) of communicatie (communicatiedienst)</a:t>
            </a:r>
          </a:p>
        </p:txBody>
      </p:sp>
    </p:spTree>
    <p:extLst>
      <p:ext uri="{BB962C8B-B14F-4D97-AF65-F5344CB8AC3E}">
        <p14:creationId xmlns:p14="http://schemas.microsoft.com/office/powerpoint/2010/main" val="37867695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790</Words>
  <Application>Microsoft Office PowerPoint</Application>
  <PresentationFormat>Diavoorstelling (4:3)</PresentationFormat>
  <Paragraphs>89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Kantoorthema</vt:lpstr>
      <vt:lpstr>Evenement organiseren in Putte</vt:lpstr>
      <vt:lpstr>Inhoud</vt:lpstr>
      <vt:lpstr>PowerPoint-presentatie</vt:lpstr>
      <vt:lpstr>Privé</vt:lpstr>
      <vt:lpstr>Voetbalwedstrijd</vt:lpstr>
      <vt:lpstr>Wielerwedstrijd</vt:lpstr>
      <vt:lpstr>Event &lt;100 personen</vt:lpstr>
      <vt:lpstr>Event categorie I &gt;100 en &lt;500 personen</vt:lpstr>
      <vt:lpstr>Event categorie II</vt:lpstr>
      <vt:lpstr>Overzicht formulieren</vt:lpstr>
      <vt:lpstr>Aandachtspunten veiligheid duidelijk (inplantings-)plan</vt:lpstr>
      <vt:lpstr>Geluid</vt:lpstr>
      <vt:lpstr>Meer info</vt:lpstr>
      <vt:lpstr>Nog vragen?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 Olbrechts</dc:creator>
  <cp:lastModifiedBy>Ann Olbrechts</cp:lastModifiedBy>
  <cp:revision>8</cp:revision>
  <dcterms:created xsi:type="dcterms:W3CDTF">2019-01-04T08:24:02Z</dcterms:created>
  <dcterms:modified xsi:type="dcterms:W3CDTF">2023-05-05T07:24:00Z</dcterms:modified>
</cp:coreProperties>
</file>